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452" r:id="rId5"/>
    <p:sldId id="466" r:id="rId6"/>
    <p:sldId id="504" r:id="rId7"/>
    <p:sldId id="467" r:id="rId8"/>
    <p:sldId id="468" r:id="rId9"/>
    <p:sldId id="469" r:id="rId10"/>
    <p:sldId id="470" r:id="rId11"/>
    <p:sldId id="471" r:id="rId12"/>
    <p:sldId id="472" r:id="rId13"/>
    <p:sldId id="474" r:id="rId14"/>
    <p:sldId id="476" r:id="rId15"/>
    <p:sldId id="477" r:id="rId16"/>
    <p:sldId id="475" r:id="rId17"/>
    <p:sldId id="478" r:id="rId18"/>
    <p:sldId id="480" r:id="rId19"/>
    <p:sldId id="481" r:id="rId20"/>
    <p:sldId id="479" r:id="rId21"/>
    <p:sldId id="4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467"/>
    <a:srgbClr val="FFFFFF"/>
    <a:srgbClr val="141C36"/>
    <a:srgbClr val="434690"/>
    <a:srgbClr val="4DA4D9"/>
    <a:srgbClr val="2D1343"/>
    <a:srgbClr val="141C34"/>
    <a:srgbClr val="44495C"/>
    <a:srgbClr val="75746F"/>
    <a:srgbClr val="EAE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95291-22CC-5969-F751-ADA3AC681437}" v="7" dt="2020-06-29T10:59:13.536"/>
    <p1510:client id="{3411D2DC-6012-429B-A348-53897EF11406}" v="2" dt="2020-04-30T07:52:51.779"/>
    <p1510:client id="{3A5685DA-E7AB-6213-3464-DE0E9C561BDE}" v="62" dt="2020-06-29T07:40:44.958"/>
    <p1510:client id="{54DB307A-66C1-BFF7-EA41-DC76FD29201A}" v="2" dt="2020-06-26T12:05:29.661"/>
    <p1510:client id="{5F0A6C4A-1265-4D92-859E-C8697C2E56B5}" v="2" dt="2020-06-18T06:10:39.63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mal Kanth" userId="S::vimal.kanth@skillsoft.com::edbeee81-f6df-4b5a-808b-e16d75c9af15" providerId="AD" clId="Web-{54DB307A-66C1-BFF7-EA41-DC76FD29201A}"/>
    <pc:docChg chg="modSld">
      <pc:chgData name="Vimal Kanth" userId="S::vimal.kanth@skillsoft.com::edbeee81-f6df-4b5a-808b-e16d75c9af15" providerId="AD" clId="Web-{54DB307A-66C1-BFF7-EA41-DC76FD29201A}" dt="2020-06-26T12:05:29.661" v="1"/>
      <pc:docMkLst>
        <pc:docMk/>
      </pc:docMkLst>
      <pc:sldChg chg="modSp">
        <pc:chgData name="Vimal Kanth" userId="S::vimal.kanth@skillsoft.com::edbeee81-f6df-4b5a-808b-e16d75c9af15" providerId="AD" clId="Web-{54DB307A-66C1-BFF7-EA41-DC76FD29201A}" dt="2020-06-26T12:05:08.300" v="0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54DB307A-66C1-BFF7-EA41-DC76FD29201A}" dt="2020-06-26T12:05:08.300" v="0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54DB307A-66C1-BFF7-EA41-DC76FD29201A}" dt="2020-06-26T12:05:29.661" v="1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54DB307A-66C1-BFF7-EA41-DC76FD29201A}" dt="2020-06-26T12:05:29.661" v="1"/>
          <ac:spMkLst>
            <pc:docMk/>
            <pc:sldMk cId="2312329439" sldId="429"/>
            <ac:spMk id="4" creationId="{A45F3C51-B712-FE4C-8776-BA6F15CE5A3D}"/>
          </ac:spMkLst>
        </pc:spChg>
      </pc:sldChg>
    </pc:docChg>
  </pc:docChgLst>
  <pc:docChgLst>
    <pc:chgData name="Vimal Kanth" userId="S::vimal.kanth@skillsoft.com::edbeee81-f6df-4b5a-808b-e16d75c9af15" providerId="AD" clId="Web-{20995291-22CC-5969-F751-ADA3AC681437}"/>
    <pc:docChg chg="modSld">
      <pc:chgData name="Vimal Kanth" userId="S::vimal.kanth@skillsoft.com::edbeee81-f6df-4b5a-808b-e16d75c9af15" providerId="AD" clId="Web-{20995291-22CC-5969-F751-ADA3AC681437}" dt="2020-06-29T10:59:13.536" v="6" actId="14100"/>
      <pc:docMkLst>
        <pc:docMk/>
      </pc:docMkLst>
      <pc:sldChg chg="modSp">
        <pc:chgData name="Vimal Kanth" userId="S::vimal.kanth@skillsoft.com::edbeee81-f6df-4b5a-808b-e16d75c9af15" providerId="AD" clId="Web-{20995291-22CC-5969-F751-ADA3AC681437}" dt="2020-06-29T10:59:13.536" v="6" actId="14100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20995291-22CC-5969-F751-ADA3AC681437}" dt="2020-06-29T10:59:13.536" v="6" actId="14100"/>
          <ac:spMkLst>
            <pc:docMk/>
            <pc:sldMk cId="3790779882" sldId="427"/>
            <ac:spMk id="2" creationId="{00000000-0000-0000-0000-000000000000}"/>
          </ac:spMkLst>
        </pc:spChg>
      </pc:sldChg>
    </pc:docChg>
  </pc:docChgLst>
  <pc:docChgLst>
    <pc:chgData name="Vimal Kanth" userId="S::vimal.kanth@skillsoft.com::edbeee81-f6df-4b5a-808b-e16d75c9af15" providerId="AD" clId="Web-{3A5685DA-E7AB-6213-3464-DE0E9C561BDE}"/>
    <pc:docChg chg="modSld">
      <pc:chgData name="Vimal Kanth" userId="S::vimal.kanth@skillsoft.com::edbeee81-f6df-4b5a-808b-e16d75c9af15" providerId="AD" clId="Web-{3A5685DA-E7AB-6213-3464-DE0E9C561BDE}" dt="2020-06-29T07:40:44.958" v="61" actId="1076"/>
      <pc:docMkLst>
        <pc:docMk/>
      </pc:docMkLst>
      <pc:sldChg chg="modSp">
        <pc:chgData name="Vimal Kanth" userId="S::vimal.kanth@skillsoft.com::edbeee81-f6df-4b5a-808b-e16d75c9af15" providerId="AD" clId="Web-{3A5685DA-E7AB-6213-3464-DE0E9C561BDE}" dt="2020-06-29T07:33:57.285" v="17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3A5685DA-E7AB-6213-3464-DE0E9C561BDE}" dt="2020-06-29T07:33:57.285" v="17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44.958" v="61" actId="1076"/>
        <pc:sldMkLst>
          <pc:docMk/>
          <pc:sldMk cId="676459465" sldId="420"/>
        </pc:sldMkLst>
        <pc:spChg chg="mod">
          <ac:chgData name="Vimal Kanth" userId="S::vimal.kanth@skillsoft.com::edbeee81-f6df-4b5a-808b-e16d75c9af15" providerId="AD" clId="Web-{3A5685DA-E7AB-6213-3464-DE0E9C561BDE}" dt="2020-06-29T07:40:22.974" v="60"/>
          <ac:spMkLst>
            <pc:docMk/>
            <pc:sldMk cId="676459465" sldId="420"/>
            <ac:spMk id="2" creationId="{00000000-0000-0000-0000-000000000000}"/>
          </ac:spMkLst>
        </pc:spChg>
        <pc:spChg chg="mod">
          <ac:chgData name="Vimal Kanth" userId="S::vimal.kanth@skillsoft.com::edbeee81-f6df-4b5a-808b-e16d75c9af15" providerId="AD" clId="Web-{3A5685DA-E7AB-6213-3464-DE0E9C561BDE}" dt="2020-06-29T07:40:44.958" v="61" actId="1076"/>
          <ac:spMkLst>
            <pc:docMk/>
            <pc:sldMk cId="676459465" sldId="420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8:53.677" v="50" actId="14100"/>
        <pc:sldMkLst>
          <pc:docMk/>
          <pc:sldMk cId="2474481182" sldId="421"/>
        </pc:sldMkLst>
        <pc:spChg chg="mod">
          <ac:chgData name="Vimal Kanth" userId="S::vimal.kanth@skillsoft.com::edbeee81-f6df-4b5a-808b-e16d75c9af15" providerId="AD" clId="Web-{3A5685DA-E7AB-6213-3464-DE0E9C561BDE}" dt="2020-06-29T07:38:53.677" v="50" actId="14100"/>
          <ac:spMkLst>
            <pc:docMk/>
            <pc:sldMk cId="2474481182" sldId="421"/>
            <ac:spMk id="2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36.989" v="37" actId="20577"/>
        <pc:sldMkLst>
          <pc:docMk/>
          <pc:sldMk cId="380510215" sldId="422"/>
        </pc:sldMkLst>
        <pc:spChg chg="mod">
          <ac:chgData name="Vimal Kanth" userId="S::vimal.kanth@skillsoft.com::edbeee81-f6df-4b5a-808b-e16d75c9af15" providerId="AD" clId="Web-{3A5685DA-E7AB-6213-3464-DE0E9C561BDE}" dt="2020-06-29T07:36:36.989" v="37" actId="20577"/>
          <ac:spMkLst>
            <pc:docMk/>
            <pc:sldMk cId="380510215" sldId="422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46.364" v="57"/>
        <pc:sldMkLst>
          <pc:docMk/>
          <pc:sldMk cId="1436426423" sldId="423"/>
        </pc:sldMkLst>
        <pc:spChg chg="mod">
          <ac:chgData name="Vimal Kanth" userId="S::vimal.kanth@skillsoft.com::edbeee81-f6df-4b5a-808b-e16d75c9af15" providerId="AD" clId="Web-{3A5685DA-E7AB-6213-3464-DE0E9C561BDE}" dt="2020-06-29T07:39:46.364" v="57"/>
          <ac:spMkLst>
            <pc:docMk/>
            <pc:sldMk cId="1436426423" sldId="423"/>
            <ac:spMk id="4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18.286" v="34" actId="1076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3A5685DA-E7AB-6213-3464-DE0E9C561BDE}" dt="2020-06-29T07:36:01.505" v="30" actId="1076"/>
          <ac:spMkLst>
            <pc:docMk/>
            <pc:sldMk cId="3790779882" sldId="427"/>
            <ac:spMk id="88" creationId="{DB95B833-255A-4677-A5DE-069D0644EA68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5:53.412" v="29" actId="1076"/>
          <ac:spMkLst>
            <pc:docMk/>
            <pc:sldMk cId="3790779882" sldId="427"/>
            <ac:spMk id="90" creationId="{11BC18AC-6D61-4736-AB7D-2E9BA1DB492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8.286" v="34" actId="1076"/>
          <ac:spMkLst>
            <pc:docMk/>
            <pc:sldMk cId="3790779882" sldId="427"/>
            <ac:spMk id="92" creationId="{82B533BB-7CCD-4E96-A34B-678694D07459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2.395" v="33" actId="1076"/>
          <ac:spMkLst>
            <pc:docMk/>
            <pc:sldMk cId="3790779882" sldId="427"/>
            <ac:spMk id="94" creationId="{F4701D8E-3A0E-4C17-A5B4-74FDF4C9F00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692" v="31" actId="1076"/>
          <ac:spMkLst>
            <pc:docMk/>
            <pc:sldMk cId="3790779882" sldId="427"/>
            <ac:spMk id="95" creationId="{5FF269E6-25AD-474F-9D30-CE8119EE3AE5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707" v="32" actId="1076"/>
          <ac:spMkLst>
            <pc:docMk/>
            <pc:sldMk cId="3790779882" sldId="427"/>
            <ac:spMk id="96" creationId="{440EA4CC-58F3-47F8-BB49-C969E89D41D8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08.333" v="52" actId="14100"/>
        <pc:sldMkLst>
          <pc:docMk/>
          <pc:sldMk cId="1131644757" sldId="428"/>
        </pc:sldMkLst>
        <pc:spChg chg="mod">
          <ac:chgData name="Vimal Kanth" userId="S::vimal.kanth@skillsoft.com::edbeee81-f6df-4b5a-808b-e16d75c9af15" providerId="AD" clId="Web-{3A5685DA-E7AB-6213-3464-DE0E9C561BDE}" dt="2020-06-29T07:39:08.333" v="52" actId="14100"/>
          <ac:spMkLst>
            <pc:docMk/>
            <pc:sldMk cId="1131644757" sldId="428"/>
            <ac:spMk id="8" creationId="{F9C857E5-8164-ED47-8B47-6CCF65B4B1F6}"/>
          </ac:spMkLst>
        </pc:spChg>
      </pc:sldChg>
      <pc:sldChg chg="delSp modSp">
        <pc:chgData name="Vimal Kanth" userId="S::vimal.kanth@skillsoft.com::edbeee81-f6df-4b5a-808b-e16d75c9af15" providerId="AD" clId="Web-{3A5685DA-E7AB-6213-3464-DE0E9C561BDE}" dt="2020-06-29T07:35:43.254" v="28" actId="14100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3A5685DA-E7AB-6213-3464-DE0E9C561BDE}" dt="2020-06-29T07:35:43.254" v="28" actId="14100"/>
          <ac:spMkLst>
            <pc:docMk/>
            <pc:sldMk cId="2312329439" sldId="429"/>
            <ac:spMk id="4" creationId="{A45F3C51-B712-FE4C-8776-BA6F15CE5A3D}"/>
          </ac:spMkLst>
        </pc:spChg>
        <pc:spChg chg="del mod">
          <ac:chgData name="Vimal Kanth" userId="S::vimal.kanth@skillsoft.com::edbeee81-f6df-4b5a-808b-e16d75c9af15" providerId="AD" clId="Web-{3A5685DA-E7AB-6213-3464-DE0E9C561BDE}" dt="2020-06-29T07:35:29.785" v="26"/>
          <ac:spMkLst>
            <pc:docMk/>
            <pc:sldMk cId="2312329439" sldId="429"/>
            <ac:spMk id="21" creationId="{3A3CC986-2550-0C48-A21E-B7553C56AA7A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23.052" v="56" actId="14100"/>
        <pc:sldMkLst>
          <pc:docMk/>
          <pc:sldMk cId="175236703" sldId="430"/>
        </pc:sldMkLst>
        <pc:spChg chg="mod">
          <ac:chgData name="Vimal Kanth" userId="S::vimal.kanth@skillsoft.com::edbeee81-f6df-4b5a-808b-e16d75c9af15" providerId="AD" clId="Web-{3A5685DA-E7AB-6213-3464-DE0E9C561BDE}" dt="2020-06-29T07:39:23.052" v="56" actId="14100"/>
          <ac:spMkLst>
            <pc:docMk/>
            <pc:sldMk cId="175236703" sldId="430"/>
            <ac:spMk id="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56.333" v="58"/>
        <pc:sldMkLst>
          <pc:docMk/>
          <pc:sldMk cId="947796556" sldId="432"/>
        </pc:sldMkLst>
        <pc:spChg chg="mod">
          <ac:chgData name="Vimal Kanth" userId="S::vimal.kanth@skillsoft.com::edbeee81-f6df-4b5a-808b-e16d75c9af15" providerId="AD" clId="Web-{3A5685DA-E7AB-6213-3464-DE0E9C561BDE}" dt="2020-06-29T07:39:56.333" v="58"/>
          <ac:spMkLst>
            <pc:docMk/>
            <pc:sldMk cId="947796556" sldId="432"/>
            <ac:spMk id="15" creationId="{C18A6A9C-1E41-BC46-8485-33636C7758FF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14.771" v="59"/>
        <pc:sldMkLst>
          <pc:docMk/>
          <pc:sldMk cId="2432913482" sldId="435"/>
        </pc:sldMkLst>
        <pc:spChg chg="mod">
          <ac:chgData name="Vimal Kanth" userId="S::vimal.kanth@skillsoft.com::edbeee81-f6df-4b5a-808b-e16d75c9af15" providerId="AD" clId="Web-{3A5685DA-E7AB-6213-3464-DE0E9C561BDE}" dt="2020-06-29T07:40:14.771" v="59"/>
          <ac:spMkLst>
            <pc:docMk/>
            <pc:sldMk cId="2432913482" sldId="435"/>
            <ac:spMk id="7" creationId="{C18A6A9C-1E41-BC46-8485-33636C7758F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3763678" y="4276725"/>
            <a:ext cx="2913347" cy="2388061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1" y="-2"/>
            <a:ext cx="3366257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25019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913481" y="4093113"/>
            <a:ext cx="921473" cy="63506"/>
            <a:chOff x="6694826" y="6060892"/>
            <a:chExt cx="1326791" cy="91440"/>
          </a:xfrm>
        </p:grpSpPr>
        <p:pic>
          <p:nvPicPr>
            <p:cNvPr id="2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4471880" y="1840980"/>
            <a:ext cx="921473" cy="63506"/>
            <a:chOff x="6694826" y="6060892"/>
            <a:chExt cx="1326791" cy="91440"/>
          </a:xfrm>
        </p:grpSpPr>
        <p:pic>
          <p:nvPicPr>
            <p:cNvPr id="3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1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86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2000250"/>
            <a:ext cx="5248277" cy="42104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B3037676-7D9D-EB04-8B3A-D86D366F4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1277" y="2000250"/>
            <a:ext cx="5248277" cy="42321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DCCDACBD-5508-D9E7-5108-7E639C9F1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1345671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AAF538C-6601-9B81-6FE1-E39E050C37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1276" y="1367558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901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482917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C28B80B-48F2-2046-36DF-81DA70D73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5923" y="1345671"/>
            <a:ext cx="6200777" cy="4864476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7825" y="1345671"/>
            <a:ext cx="6238875" cy="486447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40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340042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D5E8932-68CA-3A0F-C4EA-1DC7B6B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3372" y="1348317"/>
            <a:ext cx="7553327" cy="4862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3371" y="1345671"/>
            <a:ext cx="7553327" cy="486500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79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X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0" cy="38787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F7C350C-57F2-1852-A8B5-7FCA04308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2005733"/>
            <a:ext cx="11201400" cy="440611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773" y="2005733"/>
            <a:ext cx="11201400" cy="40481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7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801" r:id="rId5"/>
    <p:sldLayoutId id="2147483805" r:id="rId6"/>
    <p:sldLayoutId id="2147483802" r:id="rId7"/>
    <p:sldLayoutId id="2147483803" r:id="rId8"/>
    <p:sldLayoutId id="2147483804" r:id="rId9"/>
    <p:sldLayoutId id="2147483790" r:id="rId10"/>
    <p:sldLayoutId id="2147483767" r:id="rId11"/>
    <p:sldLayoutId id="2147483787" r:id="rId12"/>
    <p:sldLayoutId id="2147483788" r:id="rId13"/>
    <p:sldLayoutId id="2147483662" r:id="rId14"/>
    <p:sldLayoutId id="2147483791" r:id="rId15"/>
    <p:sldLayoutId id="2147483792" r:id="rId16"/>
    <p:sldLayoutId id="2147483793" r:id="rId17"/>
    <p:sldLayoutId id="2147483796" r:id="rId18"/>
    <p:sldLayoutId id="2147483794" r:id="rId19"/>
    <p:sldLayoutId id="2147483795" r:id="rId20"/>
    <p:sldLayoutId id="2147483797" r:id="rId21"/>
    <p:sldLayoutId id="2147483798" r:id="rId22"/>
    <p:sldLayoutId id="2147483799" r:id="rId23"/>
    <p:sldLayoutId id="2147483800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microsoft.com/en-us/download/details.aspx?id=58494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jpe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 BI Overview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of Power BI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Munish Arora</a:t>
            </a:r>
          </a:p>
        </p:txBody>
      </p:sp>
    </p:spTree>
    <p:extLst>
      <p:ext uri="{BB962C8B-B14F-4D97-AF65-F5344CB8AC3E}">
        <p14:creationId xmlns:p14="http://schemas.microsoft.com/office/powerpoint/2010/main" val="29540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D6EE6-A916-8A24-D86F-D468B059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US" dirty="0"/>
              <a:t>Microsoft </a:t>
            </a:r>
            <a:r>
              <a:rPr lang="en-IN" dirty="0"/>
              <a:t>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61AD-7A14-C7EA-2B42-5C480DFB7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Power BI is a collection of software, services, apps, and connectors.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Provides interactive visualizations with self-service BI capabilities , where end users can create reports and dashboards by themselves, without having to depend on any IT and Database administration.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F02AB8-DD17-BAD7-2903-BBF2076F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2" y="2542205"/>
            <a:ext cx="11350275" cy="38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7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1E355-7637-7F93-7601-8EED8066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Parts of Power BI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326DF2-6857-8E2F-844C-4445EFB5B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Power BI consists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Microsoft Windows desktop application called Power BI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online SaaS (Software as a Service) service called the Power BI service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Mobile Power BI apps that are available on any device, with native mobile BI apps for Windows, iOS, and Android.</a:t>
            </a:r>
            <a:endParaRPr lang="en-IN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D7FFBE-3EA0-FAEF-1005-A7DDE5F21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The parts of Power BI">
            <a:extLst>
              <a:ext uri="{FF2B5EF4-FFF2-40B4-BE49-F238E27FC236}">
                <a16:creationId xmlns:a16="http://schemas.microsoft.com/office/drawing/2014/main" id="{B2D1405E-5D75-E689-E8D3-C6A95E63C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556" y="1492964"/>
            <a:ext cx="7637552" cy="38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40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9001-4648-1167-4C46-102EFF14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Flow Of Activity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304EF-9FCD-584F-AE07-1C6BDA5285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common flow of activity in Power BI looks like this: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Bring data into Power BI Desktop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report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Publish to the Power BI service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 Power BI Service, you can create new visualizations or build dashboards.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Share dashboards with others, especially people who are on the go.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2" descr="The parts of Power BI">
            <a:extLst>
              <a:ext uri="{FF2B5EF4-FFF2-40B4-BE49-F238E27FC236}">
                <a16:creationId xmlns:a16="http://schemas.microsoft.com/office/drawing/2014/main" id="{E6AFA23F-EFA8-E6C4-9866-D1E317F7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556" y="1492964"/>
            <a:ext cx="7637552" cy="38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0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1836F0-B814-579A-1D48-A2247549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E3553B-27D3-FDCA-C55F-AC7D9EE6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30" y="1392196"/>
            <a:ext cx="8624910" cy="5244642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B6EA439-0DE6-CFC3-D6B8-E9940BC14ACD}"/>
              </a:ext>
            </a:extLst>
          </p:cNvPr>
          <p:cNvSpPr/>
          <p:nvPr/>
        </p:nvSpPr>
        <p:spPr>
          <a:xfrm>
            <a:off x="1580622" y="1392196"/>
            <a:ext cx="3574473" cy="667513"/>
          </a:xfrm>
          <a:prstGeom prst="wedgeRoundRectCallout">
            <a:avLst>
              <a:gd name="adj1" fmla="val 65586"/>
              <a:gd name="adj2" fmla="val 368762"/>
              <a:gd name="adj3" fmla="val 16667"/>
            </a:avLst>
          </a:prstGeom>
          <a:solidFill>
            <a:srgbClr val="27ACE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a collection of data that you import or connect to.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7B12-C857-F941-252B-756C1461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of Power BI</a:t>
            </a:r>
            <a:endParaRPr lang="en-IN" dirty="0"/>
          </a:p>
        </p:txBody>
      </p:sp>
      <p:pic>
        <p:nvPicPr>
          <p:cNvPr id="4" name="Picture 3" descr="An image that shows different visualizations on a Power BI dashboard.">
            <a:extLst>
              <a:ext uri="{FF2B5EF4-FFF2-40B4-BE49-F238E27FC236}">
                <a16:creationId xmlns:a16="http://schemas.microsoft.com/office/drawing/2014/main" id="{5A0C780F-985A-2F1C-52FF-475032EEA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5" y="1253612"/>
            <a:ext cx="4811304" cy="3656591"/>
          </a:xfrm>
          <a:prstGeom prst="rect">
            <a:avLst/>
          </a:prstGeom>
        </p:spPr>
      </p:pic>
      <p:pic>
        <p:nvPicPr>
          <p:cNvPr id="5" name="Picture 4" descr="An image that shows the a dataset ready from a data source.">
            <a:extLst>
              <a:ext uri="{FF2B5EF4-FFF2-40B4-BE49-F238E27FC236}">
                <a16:creationId xmlns:a16="http://schemas.microsoft.com/office/drawing/2014/main" id="{CB784655-7B35-5FA4-FCC2-4DC493F91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38" y="3081907"/>
            <a:ext cx="5406393" cy="3712292"/>
          </a:xfrm>
          <a:prstGeom prst="rect">
            <a:avLst/>
          </a:prstGeom>
        </p:spPr>
      </p:pic>
      <p:pic>
        <p:nvPicPr>
          <p:cNvPr id="6" name="Picture 5" descr="An image showing the creation of a Power BI report in Power BI desktop.">
            <a:extLst>
              <a:ext uri="{FF2B5EF4-FFF2-40B4-BE49-F238E27FC236}">
                <a16:creationId xmlns:a16="http://schemas.microsoft.com/office/drawing/2014/main" id="{72BC49E9-44EB-E765-E238-CE202FF7C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69" y="2776169"/>
            <a:ext cx="5708396" cy="3893419"/>
          </a:xfrm>
          <a:prstGeom prst="rect">
            <a:avLst/>
          </a:prstGeom>
        </p:spPr>
      </p:pic>
      <p:pic>
        <p:nvPicPr>
          <p:cNvPr id="7" name="Picture 6" descr="An image showing the different tiles on a Power BI dashboard.">
            <a:extLst>
              <a:ext uri="{FF2B5EF4-FFF2-40B4-BE49-F238E27FC236}">
                <a16:creationId xmlns:a16="http://schemas.microsoft.com/office/drawing/2014/main" id="{37AF3B8A-FBD7-8AA5-4BEB-3190229C9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3" y="908531"/>
            <a:ext cx="5083693" cy="365659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1913FE3-BB1B-B7BA-7D36-6B8C65381831}"/>
              </a:ext>
            </a:extLst>
          </p:cNvPr>
          <p:cNvSpPr/>
          <p:nvPr/>
        </p:nvSpPr>
        <p:spPr bwMode="auto">
          <a:xfrm>
            <a:off x="4678278" y="836812"/>
            <a:ext cx="1630700" cy="411162"/>
          </a:xfrm>
          <a:prstGeom prst="wedgeRectCallout">
            <a:avLst>
              <a:gd name="adj1" fmla="val -25140"/>
              <a:gd name="adj2" fmla="val 2513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Visualizations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D4C7C0D-1CE2-9509-97A3-5E4431E23A15}"/>
              </a:ext>
            </a:extLst>
          </p:cNvPr>
          <p:cNvSpPr/>
          <p:nvPr/>
        </p:nvSpPr>
        <p:spPr bwMode="auto">
          <a:xfrm>
            <a:off x="4297231" y="2846871"/>
            <a:ext cx="1630700" cy="411162"/>
          </a:xfrm>
          <a:prstGeom prst="wedgeRectCallout">
            <a:avLst>
              <a:gd name="adj1" fmla="val -8129"/>
              <a:gd name="adj2" fmla="val 30136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Datasets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0EDA888-6F18-0EBA-5FE0-167F01592445}"/>
              </a:ext>
            </a:extLst>
          </p:cNvPr>
          <p:cNvSpPr/>
          <p:nvPr/>
        </p:nvSpPr>
        <p:spPr bwMode="auto">
          <a:xfrm>
            <a:off x="4157919" y="4517297"/>
            <a:ext cx="1630700" cy="411162"/>
          </a:xfrm>
          <a:prstGeom prst="wedgeRectCallout">
            <a:avLst>
              <a:gd name="adj1" fmla="val 62948"/>
              <a:gd name="adj2" fmla="val -5315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Reports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2EF9058-9D79-296B-015E-1549C529CDF3}"/>
              </a:ext>
            </a:extLst>
          </p:cNvPr>
          <p:cNvSpPr/>
          <p:nvPr/>
        </p:nvSpPr>
        <p:spPr bwMode="auto">
          <a:xfrm>
            <a:off x="4666215" y="1961571"/>
            <a:ext cx="2368298" cy="411163"/>
          </a:xfrm>
          <a:prstGeom prst="wedgeRectCallout">
            <a:avLst>
              <a:gd name="adj1" fmla="val 68637"/>
              <a:gd name="adj2" fmla="val -4469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Dashboard and Tiles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CACEAEBD-3BA9-B44F-5D50-DFCB57E0A7F5}"/>
              </a:ext>
            </a:extLst>
          </p:cNvPr>
          <p:cNvSpPr/>
          <p:nvPr/>
        </p:nvSpPr>
        <p:spPr bwMode="auto">
          <a:xfrm>
            <a:off x="4700711" y="1253611"/>
            <a:ext cx="6230991" cy="607511"/>
          </a:xfrm>
          <a:prstGeom prst="wedgeRectCallout">
            <a:avLst>
              <a:gd name="adj1" fmla="val -54655"/>
              <a:gd name="adj2" fmla="val 9109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Sometimes also referred to as a visual, it is a visual representation of data, like a chart, a color-coded map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176F08A-1F88-CAB7-2F13-89659945F665}"/>
              </a:ext>
            </a:extLst>
          </p:cNvPr>
          <p:cNvSpPr/>
          <p:nvPr/>
        </p:nvSpPr>
        <p:spPr bwMode="auto">
          <a:xfrm>
            <a:off x="4297231" y="3239681"/>
            <a:ext cx="6548605" cy="615365"/>
          </a:xfrm>
          <a:prstGeom prst="wedgeRectCallout">
            <a:avLst>
              <a:gd name="adj1" fmla="val -40261"/>
              <a:gd name="adj2" fmla="val 95105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A collection of data from a combination of many different sources which is used to create visualizations.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2ACC291-FFAF-3215-C6F1-E5BBF8C5A12A}"/>
              </a:ext>
            </a:extLst>
          </p:cNvPr>
          <p:cNvSpPr/>
          <p:nvPr/>
        </p:nvSpPr>
        <p:spPr bwMode="auto">
          <a:xfrm>
            <a:off x="4153903" y="4923908"/>
            <a:ext cx="5406393" cy="584561"/>
          </a:xfrm>
          <a:prstGeom prst="wedgeRectCallout">
            <a:avLst>
              <a:gd name="adj1" fmla="val 37746"/>
              <a:gd name="adj2" fmla="val -683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A collection of visualizations that appear together on one or more pages.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188D8A5-B97B-E597-A69D-46E52E145853}"/>
              </a:ext>
            </a:extLst>
          </p:cNvPr>
          <p:cNvSpPr/>
          <p:nvPr/>
        </p:nvSpPr>
        <p:spPr bwMode="auto">
          <a:xfrm>
            <a:off x="4678277" y="2373773"/>
            <a:ext cx="5083693" cy="411163"/>
          </a:xfrm>
          <a:prstGeom prst="wedgeRectCallout">
            <a:avLst>
              <a:gd name="adj1" fmla="val 36534"/>
              <a:gd name="adj2" fmla="val 1527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Collection of visuals from one or more reports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6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94CA-4AF0-97FE-8395-6D5EC71A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4FBF-91EB-079B-2A96-17AF98782A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1" cy="676597"/>
          </a:xfrm>
        </p:spPr>
        <p:txBody>
          <a:bodyPr/>
          <a:lstStyle/>
          <a:p>
            <a:r>
              <a:rPr lang="en-US" sz="1800" dirty="0"/>
              <a:t>Power BI Desktop is a free tool and can be downloaded from </a:t>
            </a:r>
            <a:r>
              <a:rPr lang="en-US" sz="1800" dirty="0">
                <a:hlinkClick r:id="rId2"/>
              </a:rPr>
              <a:t>https://www.microsoft.com/en-us/download/details.aspx?id=58494</a:t>
            </a:r>
            <a:r>
              <a:rPr lang="en-US" sz="1800" dirty="0"/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07253-EDB6-8074-D6EB-B6302A80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83" y="2327387"/>
            <a:ext cx="8587610" cy="41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3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94CA-4AF0-97FE-8395-6D5EC71A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4FBF-91EB-079B-2A96-17AF98782A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2"/>
            <a:ext cx="11201401" cy="614952"/>
          </a:xfrm>
        </p:spPr>
        <p:txBody>
          <a:bodyPr/>
          <a:lstStyle/>
          <a:p>
            <a:r>
              <a:rPr lang="en-US" sz="1800" dirty="0"/>
              <a:t>When you start Power BI Desktop, you will see pane in LHS, via which you can switch between Report, Data and Model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6F67107-427B-F38D-F6A3-E18C8DC595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179202"/>
              </p:ext>
            </p:extLst>
          </p:nvPr>
        </p:nvGraphicFramePr>
        <p:xfrm>
          <a:off x="961916" y="1960623"/>
          <a:ext cx="7853309" cy="4706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62720" imgH="3333600" progId="PBrush">
                  <p:embed/>
                </p:oleObj>
              </mc:Choice>
              <mc:Fallback>
                <p:oleObj name="Bitmap Image" r:id="rId2" imgW="5562720" imgH="3333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916" y="1960623"/>
                        <a:ext cx="7853309" cy="4706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09187B3-A5A7-ECEC-1C4E-528E886684ED}"/>
              </a:ext>
            </a:extLst>
          </p:cNvPr>
          <p:cNvSpPr/>
          <p:nvPr/>
        </p:nvSpPr>
        <p:spPr>
          <a:xfrm>
            <a:off x="8815226" y="1696023"/>
            <a:ext cx="3189698" cy="2218431"/>
          </a:xfrm>
          <a:prstGeom prst="wedgeRectCallout">
            <a:avLst>
              <a:gd name="adj1" fmla="val -61954"/>
              <a:gd name="adj2" fmla="val -18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Ribbon at Top, via which you can do various operations like getting data, adding calculated fields / measures, and Publishing etc.</a:t>
            </a:r>
          </a:p>
          <a:p>
            <a:pPr algn="just"/>
            <a:r>
              <a:rPr lang="en-US" dirty="0"/>
              <a:t>Note: Ribbon changes as you switch between options in LHS pane.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C798EF4-6E31-174E-6822-D06975530830}"/>
              </a:ext>
            </a:extLst>
          </p:cNvPr>
          <p:cNvSpPr/>
          <p:nvPr/>
        </p:nvSpPr>
        <p:spPr>
          <a:xfrm>
            <a:off x="9061807" y="5056392"/>
            <a:ext cx="2943114" cy="877420"/>
          </a:xfrm>
          <a:prstGeom prst="wedgeRectCallout">
            <a:avLst>
              <a:gd name="adj1" fmla="val -59017"/>
              <a:gd name="adj2" fmla="val -538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Tables and their corresponding fields in Fields tab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4659B7B-72F9-4D1D-10AF-0F1F6563EED4}"/>
              </a:ext>
            </a:extLst>
          </p:cNvPr>
          <p:cNvSpPr/>
          <p:nvPr/>
        </p:nvSpPr>
        <p:spPr>
          <a:xfrm>
            <a:off x="9061807" y="4039294"/>
            <a:ext cx="2943114" cy="877420"/>
          </a:xfrm>
          <a:prstGeom prst="wedgeRectCallout">
            <a:avLst>
              <a:gd name="adj1" fmla="val -59017"/>
              <a:gd name="adj2" fmla="val -538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Visualization section  for selecting visuals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E3A81CE-6D32-2412-E1D6-26F8C98B2F22}"/>
              </a:ext>
            </a:extLst>
          </p:cNvPr>
          <p:cNvSpPr/>
          <p:nvPr/>
        </p:nvSpPr>
        <p:spPr>
          <a:xfrm>
            <a:off x="9061807" y="5933812"/>
            <a:ext cx="2943114" cy="877420"/>
          </a:xfrm>
          <a:prstGeom prst="wedgeRectCallout">
            <a:avLst>
              <a:gd name="adj1" fmla="val -59017"/>
              <a:gd name="adj2" fmla="val -538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Model shows relationships amongst various tables</a:t>
            </a:r>
          </a:p>
        </p:txBody>
      </p:sp>
    </p:spTree>
    <p:extLst>
      <p:ext uri="{BB962C8B-B14F-4D97-AF65-F5344CB8AC3E}">
        <p14:creationId xmlns:p14="http://schemas.microsoft.com/office/powerpoint/2010/main" val="2829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49F6-A9EB-42A2-99EB-D11A58C9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Touring and Using Power BI</a:t>
            </a:r>
            <a:endParaRPr lang="en-IN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29CDEA7-159E-06FF-E4A3-637517F7D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99766"/>
              </p:ext>
            </p:extLst>
          </p:nvPr>
        </p:nvGraphicFramePr>
        <p:xfrm>
          <a:off x="839662" y="1530538"/>
          <a:ext cx="9989299" cy="4881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033360" imgH="5880240" progId="PBrush">
                  <p:embed/>
                </p:oleObj>
              </mc:Choice>
              <mc:Fallback>
                <p:oleObj name="Bitmap Image" r:id="rId2" imgW="12033360" imgH="5880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662" y="1530538"/>
                        <a:ext cx="9989299" cy="4881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554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280203" y="1303314"/>
            <a:ext cx="11416497" cy="49947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Q01 – Which of these are building blocks of Power BI?</a:t>
            </a:r>
          </a:p>
          <a:p>
            <a:r>
              <a:rPr lang="en-US" sz="2400" dirty="0"/>
              <a:t>A. Visualizations  	B. Datasets	C. Reports	D. Dashboards and Tiles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A01 – Visualizations, Datasets, Reports, Dashboards, and Tiles</a:t>
            </a:r>
          </a:p>
          <a:p>
            <a:endParaRPr lang="en-US" sz="2400" dirty="0"/>
          </a:p>
          <a:p>
            <a:r>
              <a:rPr lang="en-US" sz="2400" dirty="0"/>
              <a:t>Q02 – What is the common flow of activity in Power BI?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Bring data into Power BI Desktop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report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Publish to the Power BI service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 Power BI Service, you can create new visualizations or build dashboards.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Share dashboards with others, especially people who are on the go.</a:t>
            </a:r>
          </a:p>
        </p:txBody>
      </p:sp>
      <p:pic>
        <p:nvPicPr>
          <p:cNvPr id="4" name="Picture 2" descr="The parts of Power BI">
            <a:extLst>
              <a:ext uri="{FF2B5EF4-FFF2-40B4-BE49-F238E27FC236}">
                <a16:creationId xmlns:a16="http://schemas.microsoft.com/office/drawing/2014/main" id="{A33C0252-5EA3-4138-99E2-B5A51EEAB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88" y="3612680"/>
            <a:ext cx="4117312" cy="20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2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BE36E60-8F4E-B117-519F-D80674B1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 Overview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187257-32D5-68AF-2CBC-EFB0C5ADA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What is Power BI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Architecture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Power BI Desktop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Data Sources (SQL Server, </a:t>
            </a:r>
            <a:r>
              <a:rPr lang="en-US" sz="2400" dirty="0" err="1"/>
              <a:t>Sharepoint</a:t>
            </a:r>
            <a:r>
              <a:rPr lang="en-US" sz="2400" dirty="0"/>
              <a:t>, etc.)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Tour of Power BI</a:t>
            </a:r>
          </a:p>
        </p:txBody>
      </p:sp>
    </p:spTree>
    <p:extLst>
      <p:ext uri="{BB962C8B-B14F-4D97-AF65-F5344CB8AC3E}">
        <p14:creationId xmlns:p14="http://schemas.microsoft.com/office/powerpoint/2010/main" val="4280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F3D02-7631-2F63-6A97-A095455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Lesson 1: Data Analytics and Microsoft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55E5C-678B-E236-C51D-7C2C84931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1B4037-9E4C-61F6-E0EF-C0D8A74C0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7" b="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81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58F9-FA50-D1B5-26F8-57A5454C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D723A-FE21-1EA3-CC4D-5AACB9254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Data and information is the most strategic business asset. </a:t>
            </a:r>
          </a:p>
        </p:txBody>
      </p:sp>
      <p:grpSp>
        <p:nvGrpSpPr>
          <p:cNvPr id="8" name="Group 7" descr="A picture showing data ingestion from many different data sources to populate a Power BI report.">
            <a:extLst>
              <a:ext uri="{FF2B5EF4-FFF2-40B4-BE49-F238E27FC236}">
                <a16:creationId xmlns:a16="http://schemas.microsoft.com/office/drawing/2014/main" id="{DBDF4716-F9CF-7EE7-1487-606C1C807463}"/>
              </a:ext>
            </a:extLst>
          </p:cNvPr>
          <p:cNvGrpSpPr/>
          <p:nvPr/>
        </p:nvGrpSpPr>
        <p:grpSpPr>
          <a:xfrm>
            <a:off x="178847" y="2418018"/>
            <a:ext cx="11517851" cy="3504274"/>
            <a:chOff x="459312" y="2705694"/>
            <a:chExt cx="11517851" cy="3504274"/>
          </a:xfrm>
        </p:grpSpPr>
        <p:grpSp>
          <p:nvGrpSpPr>
            <p:cNvPr id="9" name="Group 8" descr="A picture showing data ingestion from many different data sources to populate a Power BI report.">
              <a:extLst>
                <a:ext uri="{FF2B5EF4-FFF2-40B4-BE49-F238E27FC236}">
                  <a16:creationId xmlns:a16="http://schemas.microsoft.com/office/drawing/2014/main" id="{FD61C9C2-2E2C-8050-C26F-A2BC7A17CFD3}"/>
                </a:ext>
              </a:extLst>
            </p:cNvPr>
            <p:cNvGrpSpPr/>
            <p:nvPr/>
          </p:nvGrpSpPr>
          <p:grpSpPr>
            <a:xfrm>
              <a:off x="3211437" y="2705694"/>
              <a:ext cx="8765726" cy="3504274"/>
              <a:chOff x="3543862" y="2750697"/>
              <a:chExt cx="8765726" cy="3504274"/>
            </a:xfrm>
          </p:grpSpPr>
          <p:pic>
            <p:nvPicPr>
              <p:cNvPr id="28" name="Graphic 27" descr="Filter with solid fill">
                <a:extLst>
                  <a:ext uri="{FF2B5EF4-FFF2-40B4-BE49-F238E27FC236}">
                    <a16:creationId xmlns:a16="http://schemas.microsoft.com/office/drawing/2014/main" id="{8FE5839B-74AD-D975-06EF-965FC541C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3543862" y="3044813"/>
                <a:ext cx="2687869" cy="2687869"/>
              </a:xfrm>
              <a:prstGeom prst="rect">
                <a:avLst/>
              </a:prstGeom>
            </p:spPr>
          </p:pic>
          <p:pic>
            <p:nvPicPr>
              <p:cNvPr id="29" name="Graphic 28" descr="Gears outline">
                <a:extLst>
                  <a:ext uri="{FF2B5EF4-FFF2-40B4-BE49-F238E27FC236}">
                    <a16:creationId xmlns:a16="http://schemas.microsoft.com/office/drawing/2014/main" id="{8140B6D7-7B1A-20DD-6497-569E432B7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11036" y="3985165"/>
                <a:ext cx="607271" cy="607271"/>
              </a:xfrm>
              <a:prstGeom prst="rect">
                <a:avLst/>
              </a:prstGeom>
            </p:spPr>
          </p:pic>
          <p:pic>
            <p:nvPicPr>
              <p:cNvPr id="30" name="Graphic 29" descr="Single gear outline">
                <a:extLst>
                  <a:ext uri="{FF2B5EF4-FFF2-40B4-BE49-F238E27FC236}">
                    <a16:creationId xmlns:a16="http://schemas.microsoft.com/office/drawing/2014/main" id="{CC2019F2-0FDA-3ACC-D568-A94BFEE3E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216290" y="4207159"/>
                <a:ext cx="531232" cy="531232"/>
              </a:xfrm>
              <a:prstGeom prst="rect">
                <a:avLst/>
              </a:prstGeom>
            </p:spPr>
          </p:pic>
          <p:pic>
            <p:nvPicPr>
              <p:cNvPr id="31" name="Picture 30" descr="Graphical user interface, chart&#10;&#10;Description automatically generated">
                <a:extLst>
                  <a:ext uri="{FF2B5EF4-FFF2-40B4-BE49-F238E27FC236}">
                    <a16:creationId xmlns:a16="http://schemas.microsoft.com/office/drawing/2014/main" id="{ACA9D470-88D5-4F4F-7262-1EDC53B95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2337" y="2750697"/>
                <a:ext cx="6317251" cy="350427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251476-1B6C-CC7C-F0FC-156611BF3806}"/>
                </a:ext>
              </a:extLst>
            </p:cNvPr>
            <p:cNvGrpSpPr/>
            <p:nvPr/>
          </p:nvGrpSpPr>
          <p:grpSpPr>
            <a:xfrm>
              <a:off x="459312" y="2837280"/>
              <a:ext cx="2901321" cy="3012927"/>
              <a:chOff x="1134510" y="3068438"/>
              <a:chExt cx="2901321" cy="301292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8BBBA3B-8612-4D34-D541-4093F212F328}"/>
                  </a:ext>
                </a:extLst>
              </p:cNvPr>
              <p:cNvSpPr/>
              <p:nvPr/>
            </p:nvSpPr>
            <p:spPr bwMode="auto">
              <a:xfrm>
                <a:off x="1134510" y="3068438"/>
                <a:ext cx="2901321" cy="3012927"/>
              </a:xfrm>
              <a:prstGeom prst="ellipse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8E1DF5F-B465-8C6E-202D-7A49FA8FB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85554" y="4288830"/>
                <a:ext cx="364480" cy="3755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8EB0EC5-2B07-2929-93FE-05193E44F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8126" y="4512939"/>
                <a:ext cx="625418" cy="63535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3A66E00-48E8-91A3-72DC-F4207C485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4077" y="3224749"/>
                <a:ext cx="471155" cy="481388"/>
              </a:xfrm>
              <a:prstGeom prst="rect">
                <a:avLst/>
              </a:prstGeom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92F2880D-BBBB-C8E8-FB35-9C905F578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45088" y="4408496"/>
                <a:ext cx="432355" cy="42521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E9142FD-C0D2-AB48-C7C0-451D18533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8610" y="3863534"/>
                <a:ext cx="476809" cy="49196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E8B3345-C3A4-C350-9A0D-575CD0905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84193" y="5475880"/>
                <a:ext cx="499335" cy="47842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E9A232C-A692-2564-362B-182C6766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76590" y="4056558"/>
                <a:ext cx="263660" cy="273802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A481212-12BF-0961-AC5E-8AD48F5928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18449" t="18449" r="18449" b="18449"/>
              <a:stretch/>
            </p:blipFill>
            <p:spPr>
              <a:xfrm>
                <a:off x="3512930" y="3889849"/>
                <a:ext cx="417206" cy="433255"/>
              </a:xfrm>
              <a:prstGeom prst="rect">
                <a:avLst/>
              </a:prstGeom>
            </p:spPr>
          </p:pic>
          <p:pic>
            <p:nvPicPr>
              <p:cNvPr id="20" name="Picture 19" descr="tmpb3jdpwfd">
                <a:extLst>
                  <a:ext uri="{FF2B5EF4-FFF2-40B4-BE49-F238E27FC236}">
                    <a16:creationId xmlns:a16="http://schemas.microsoft.com/office/drawing/2014/main" id="{69AF0E38-5F0A-31E1-A8F8-FB3123D32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74646" y="4916798"/>
                <a:ext cx="941654" cy="687569"/>
              </a:xfrm>
              <a:prstGeom prst="rect">
                <a:avLst/>
              </a:prstGeom>
            </p:spPr>
          </p:pic>
          <p:pic>
            <p:nvPicPr>
              <p:cNvPr id="21" name="Picture 4" descr="Image result for mailchimp logo">
                <a:extLst>
                  <a:ext uri="{FF2B5EF4-FFF2-40B4-BE49-F238E27FC236}">
                    <a16:creationId xmlns:a16="http://schemas.microsoft.com/office/drawing/2014/main" id="{833131CC-B24F-CDC9-123B-A0CE1AC743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2032" y="3582856"/>
                <a:ext cx="294625" cy="32074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 descr="tmp1jb5nrdx">
                <a:extLst>
                  <a:ext uri="{FF2B5EF4-FFF2-40B4-BE49-F238E27FC236}">
                    <a16:creationId xmlns:a16="http://schemas.microsoft.com/office/drawing/2014/main" id="{08498920-51CA-B0BD-5C2C-651EA25B93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66893"/>
              <a:stretch/>
            </p:blipFill>
            <p:spPr>
              <a:xfrm>
                <a:off x="2370869" y="4747557"/>
                <a:ext cx="520839" cy="50236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1E307FB-EB35-711A-F1B3-4E89B3F4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35201" y="3296164"/>
                <a:ext cx="612393" cy="52826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0EF951E-A8C9-1FE7-9F96-833E9BCC2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43888" y="3281840"/>
                <a:ext cx="826407" cy="653863"/>
              </a:xfrm>
              <a:prstGeom prst="rect">
                <a:avLst/>
              </a:prstGeom>
            </p:spPr>
          </p:pic>
          <p:pic>
            <p:nvPicPr>
              <p:cNvPr id="25" name="Picture 4" descr="Image result for sap">
                <a:extLst>
                  <a:ext uri="{FF2B5EF4-FFF2-40B4-BE49-F238E27FC236}">
                    <a16:creationId xmlns:a16="http://schemas.microsoft.com/office/drawing/2014/main" id="{B674419E-F4B6-6D50-A6E4-857FA31C0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235" y="5265934"/>
                <a:ext cx="908936" cy="481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Image result for oracle">
                <a:extLst>
                  <a:ext uri="{FF2B5EF4-FFF2-40B4-BE49-F238E27FC236}">
                    <a16:creationId xmlns:a16="http://schemas.microsoft.com/office/drawing/2014/main" id="{279DC864-D72D-31CC-DB95-342AC5539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4897" y="3950659"/>
                <a:ext cx="1158889" cy="2875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0" descr="Related image">
                <a:extLst>
                  <a:ext uri="{FF2B5EF4-FFF2-40B4-BE49-F238E27FC236}">
                    <a16:creationId xmlns:a16="http://schemas.microsoft.com/office/drawing/2014/main" id="{EA3947FE-CF51-3E2E-1305-9F0EE05A0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4675" y="4273200"/>
                <a:ext cx="523809" cy="543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1933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2FF0-216F-651F-80F4-4370E40F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Data Analysis</a:t>
            </a:r>
            <a:endParaRPr lang="en-IN" dirty="0"/>
          </a:p>
        </p:txBody>
      </p:sp>
      <p:pic>
        <p:nvPicPr>
          <p:cNvPr id="6" name="Picture 5" descr="Icon of a series of bars forming a chart">
            <a:extLst>
              <a:ext uri="{FF2B5EF4-FFF2-40B4-BE49-F238E27FC236}">
                <a16:creationId xmlns:a16="http://schemas.microsoft.com/office/drawing/2014/main" id="{6E9BC8F6-72B7-627B-3E5E-9E6263DB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91" y="2409566"/>
            <a:ext cx="1190244" cy="11902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953249-47A4-CFDB-A30B-7A23730C0BFD}"/>
              </a:ext>
            </a:extLst>
          </p:cNvPr>
          <p:cNvSpPr/>
          <p:nvPr/>
        </p:nvSpPr>
        <p:spPr bwMode="auto">
          <a:xfrm>
            <a:off x="312738" y="3538848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Descriptive</a:t>
            </a:r>
          </a:p>
        </p:txBody>
      </p:sp>
      <p:pic>
        <p:nvPicPr>
          <p:cNvPr id="8" name="Picture 7" descr="Icon of a meter">
            <a:extLst>
              <a:ext uri="{FF2B5EF4-FFF2-40B4-BE49-F238E27FC236}">
                <a16:creationId xmlns:a16="http://schemas.microsoft.com/office/drawing/2014/main" id="{5665B4E6-C568-9CF7-0C50-CAB4C57A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806" y="2409566"/>
            <a:ext cx="1190244" cy="11902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FB5CFD-04FA-84C9-776E-3873149268F0}"/>
              </a:ext>
            </a:extLst>
          </p:cNvPr>
          <p:cNvSpPr/>
          <p:nvPr/>
        </p:nvSpPr>
        <p:spPr bwMode="auto">
          <a:xfrm>
            <a:off x="2655954" y="3538848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Diagnostic</a:t>
            </a:r>
          </a:p>
        </p:txBody>
      </p:sp>
      <p:pic>
        <p:nvPicPr>
          <p:cNvPr id="10" name="Picture 9" descr="Icon of a lab flask">
            <a:extLst>
              <a:ext uri="{FF2B5EF4-FFF2-40B4-BE49-F238E27FC236}">
                <a16:creationId xmlns:a16="http://schemas.microsoft.com/office/drawing/2014/main" id="{0D3A2AB3-6011-E008-AD5A-C3ACE896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15" y="2409566"/>
            <a:ext cx="1190244" cy="11902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1AF008-267A-1C1A-461B-474348FFC81C}"/>
              </a:ext>
            </a:extLst>
          </p:cNvPr>
          <p:cNvSpPr/>
          <p:nvPr/>
        </p:nvSpPr>
        <p:spPr bwMode="auto">
          <a:xfrm>
            <a:off x="4999169" y="3538848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Predictive</a:t>
            </a:r>
          </a:p>
        </p:txBody>
      </p:sp>
      <p:pic>
        <p:nvPicPr>
          <p:cNvPr id="12" name="Picture 11" descr="Icon of a wrench and a clipboard">
            <a:extLst>
              <a:ext uri="{FF2B5EF4-FFF2-40B4-BE49-F238E27FC236}">
                <a16:creationId xmlns:a16="http://schemas.microsoft.com/office/drawing/2014/main" id="{0381AF16-28CA-7261-419C-FFB87A711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712" y="2409566"/>
            <a:ext cx="1190244" cy="11902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143905-1997-4D83-3D9F-CF41A2C5002B}"/>
              </a:ext>
            </a:extLst>
          </p:cNvPr>
          <p:cNvSpPr/>
          <p:nvPr/>
        </p:nvSpPr>
        <p:spPr bwMode="auto">
          <a:xfrm>
            <a:off x="7342385" y="3538848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Prescriptive</a:t>
            </a:r>
          </a:p>
        </p:txBody>
      </p:sp>
      <p:pic>
        <p:nvPicPr>
          <p:cNvPr id="14" name="Picture 13" descr="Icon of a top view section of human brain">
            <a:extLst>
              <a:ext uri="{FF2B5EF4-FFF2-40B4-BE49-F238E27FC236}">
                <a16:creationId xmlns:a16="http://schemas.microsoft.com/office/drawing/2014/main" id="{37E8E71E-1ED8-5A5B-9C9A-B13941D52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8927" y="2409566"/>
            <a:ext cx="1190244" cy="1190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DF90EA-F0DA-49B9-153B-6D0136325601}"/>
              </a:ext>
            </a:extLst>
          </p:cNvPr>
          <p:cNvSpPr/>
          <p:nvPr/>
        </p:nvSpPr>
        <p:spPr bwMode="auto">
          <a:xfrm>
            <a:off x="9685598" y="3538848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Cognitive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4101C3F8-1DF3-18D0-F025-2267F89E3FB8}"/>
              </a:ext>
            </a:extLst>
          </p:cNvPr>
          <p:cNvSpPr/>
          <p:nvPr/>
        </p:nvSpPr>
        <p:spPr bwMode="auto">
          <a:xfrm>
            <a:off x="312738" y="4418765"/>
            <a:ext cx="2237310" cy="2190236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Descriptive analytics helps answer questions about what has happened, based on historical data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D36C4CE2-FDF1-94F5-A356-2FE00102DDD9}"/>
              </a:ext>
            </a:extLst>
          </p:cNvPr>
          <p:cNvSpPr/>
          <p:nvPr/>
        </p:nvSpPr>
        <p:spPr bwMode="auto">
          <a:xfrm>
            <a:off x="2761859" y="4417418"/>
            <a:ext cx="2237310" cy="2225965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Diagnostic analytics techniques take the findings from descriptive analytics and </a:t>
            </a:r>
            <a:r>
              <a:rPr lang="en-US" sz="1600" dirty="0">
                <a:solidFill>
                  <a:srgbClr val="FF0000"/>
                </a:solidFill>
                <a:ea typeface="Segoe UI" pitchFamily="34" charset="0"/>
                <a:cs typeface="Segoe UI" pitchFamily="34" charset="0"/>
              </a:rPr>
              <a:t>dig deeper to find the cause. </a:t>
            </a:r>
            <a:endParaRPr lang="en-IN" sz="1600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C879327-3FBD-DF1B-C048-C5549961F87A}"/>
              </a:ext>
            </a:extLst>
          </p:cNvPr>
          <p:cNvSpPr/>
          <p:nvPr/>
        </p:nvSpPr>
        <p:spPr bwMode="auto">
          <a:xfrm>
            <a:off x="5105075" y="4407614"/>
            <a:ext cx="2237310" cy="2190236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Predictive analytics techniques use historical data to identify trends and determine if they're likely to recur. 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407C850-268B-3981-3C84-F009AED6B75E}"/>
              </a:ext>
            </a:extLst>
          </p:cNvPr>
          <p:cNvSpPr/>
          <p:nvPr/>
        </p:nvSpPr>
        <p:spPr bwMode="auto">
          <a:xfrm>
            <a:off x="7448288" y="4407613"/>
            <a:ext cx="2237310" cy="2190236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Prescriptive Analysis, use insights from predictive analytics, data-driven decisions can be made. 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4778CF8C-03F4-FD81-1255-A405730B284B}"/>
              </a:ext>
            </a:extLst>
          </p:cNvPr>
          <p:cNvSpPr/>
          <p:nvPr/>
        </p:nvSpPr>
        <p:spPr bwMode="auto">
          <a:xfrm>
            <a:off x="9791501" y="4407612"/>
            <a:ext cx="2237310" cy="2190236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What might happen if circumstances change and how you might handle these situations, derive conclusions based on existing knowledge bases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FCA4F9A-0C40-45E0-2AEC-2043F926CA37}"/>
              </a:ext>
            </a:extLst>
          </p:cNvPr>
          <p:cNvSpPr/>
          <p:nvPr/>
        </p:nvSpPr>
        <p:spPr bwMode="auto">
          <a:xfrm>
            <a:off x="416252" y="1411027"/>
            <a:ext cx="2261003" cy="613560"/>
          </a:xfrm>
          <a:prstGeom prst="wedgeRectCallout">
            <a:avLst>
              <a:gd name="adj1" fmla="val -15983"/>
              <a:gd name="adj2" fmla="val 8073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What is happening in my business? 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25A8B834-9436-D939-E784-8F23842A286A}"/>
              </a:ext>
            </a:extLst>
          </p:cNvPr>
          <p:cNvSpPr/>
          <p:nvPr/>
        </p:nvSpPr>
        <p:spPr bwMode="auto">
          <a:xfrm>
            <a:off x="2738166" y="1449075"/>
            <a:ext cx="2261003" cy="613560"/>
          </a:xfrm>
          <a:prstGeom prst="wedgeRectCallout">
            <a:avLst>
              <a:gd name="adj1" fmla="val -15983"/>
              <a:gd name="adj2" fmla="val 8073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Why it is happening in your business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861B124-832F-8B20-A177-433A8F800A51}"/>
              </a:ext>
            </a:extLst>
          </p:cNvPr>
          <p:cNvSpPr/>
          <p:nvPr/>
        </p:nvSpPr>
        <p:spPr bwMode="auto">
          <a:xfrm>
            <a:off x="5122656" y="976041"/>
            <a:ext cx="2325632" cy="1263723"/>
          </a:xfrm>
          <a:prstGeom prst="wedgeRectCallout">
            <a:avLst>
              <a:gd name="adj1" fmla="val -15164"/>
              <a:gd name="adj2" fmla="val 7070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</a:rPr>
              <a:t>What is likely to happen in the future based on previous trends and patterns?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91984C8-820A-667A-7829-2AD4E9EA0CA9}"/>
              </a:ext>
            </a:extLst>
          </p:cNvPr>
          <p:cNvSpPr/>
          <p:nvPr/>
        </p:nvSpPr>
        <p:spPr bwMode="auto">
          <a:xfrm>
            <a:off x="7571775" y="976041"/>
            <a:ext cx="2113823" cy="1263723"/>
          </a:xfrm>
          <a:prstGeom prst="wedgeRectCallout">
            <a:avLst>
              <a:gd name="adj1" fmla="val -15983"/>
              <a:gd name="adj2" fmla="val 66405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</a:rPr>
              <a:t>Determine best course of action to choose to bypass or eliminate future issues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669A9723-8E3E-426F-7697-37F4D1554CAC}"/>
              </a:ext>
            </a:extLst>
          </p:cNvPr>
          <p:cNvSpPr/>
          <p:nvPr/>
        </p:nvSpPr>
        <p:spPr bwMode="auto">
          <a:xfrm>
            <a:off x="9859809" y="976041"/>
            <a:ext cx="2237310" cy="1190244"/>
          </a:xfrm>
          <a:prstGeom prst="wedgeRectCallout">
            <a:avLst>
              <a:gd name="adj1" fmla="val -15983"/>
              <a:gd name="adj2" fmla="val 6783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</a:rPr>
              <a:t>Combines different technologies like artificial intelligence, machine-learning algorithms, 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31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82F1-33B9-D220-0A4F-8056DBDD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Roles in Data Analysis</a:t>
            </a:r>
          </a:p>
        </p:txBody>
      </p:sp>
      <p:pic>
        <p:nvPicPr>
          <p:cNvPr id="3" name="Picture 2" descr="A  picture showing the different roles and personas, including Data Analyst, Data Engineer, and Data Scientist. ">
            <a:extLst>
              <a:ext uri="{FF2B5EF4-FFF2-40B4-BE49-F238E27FC236}">
                <a16:creationId xmlns:a16="http://schemas.microsoft.com/office/drawing/2014/main" id="{6AEB3B19-772B-2EFC-3864-813636CAD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6" y="1642509"/>
            <a:ext cx="11189741" cy="313795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F9C3598-4E9C-FF67-BC3E-6A9AA46879E7}"/>
              </a:ext>
            </a:extLst>
          </p:cNvPr>
          <p:cNvSpPr/>
          <p:nvPr/>
        </p:nvSpPr>
        <p:spPr bwMode="auto">
          <a:xfrm>
            <a:off x="151946" y="5836181"/>
            <a:ext cx="5923787" cy="676598"/>
          </a:xfrm>
          <a:prstGeom prst="wedgeRectCallout">
            <a:avLst>
              <a:gd name="adj1" fmla="val -28506"/>
              <a:gd name="adj2" fmla="val -20332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A business analyst is closer to the business itself and is a specialist on interpreting the data that comes from the visualization. 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3580934-33A2-27AB-0719-F798A97E7B00}"/>
              </a:ext>
            </a:extLst>
          </p:cNvPr>
          <p:cNvSpPr/>
          <p:nvPr/>
        </p:nvSpPr>
        <p:spPr bwMode="auto">
          <a:xfrm>
            <a:off x="2788181" y="1110175"/>
            <a:ext cx="7988789" cy="655588"/>
          </a:xfrm>
          <a:prstGeom prst="wedgeRectCallout">
            <a:avLst>
              <a:gd name="adj1" fmla="val -34519"/>
              <a:gd name="adj2" fmla="val 10055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Profiling, cleaning, and transforming data, designing, and building data models, and enabling and implementing the advanced analytics capabilities into reports for analysis. 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295564C-4645-CCA2-6236-314743E48CC1}"/>
              </a:ext>
            </a:extLst>
          </p:cNvPr>
          <p:cNvSpPr/>
          <p:nvPr/>
        </p:nvSpPr>
        <p:spPr bwMode="auto">
          <a:xfrm>
            <a:off x="2788181" y="5030775"/>
            <a:ext cx="5923786" cy="728369"/>
          </a:xfrm>
          <a:prstGeom prst="wedgeRectCallout">
            <a:avLst>
              <a:gd name="adj1" fmla="val 5629"/>
              <a:gd name="adj2" fmla="val -9954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Use of on-premises and cloud data services and tools to take, sending out, and transform data from multiple sources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49FE2A7-11C4-B294-69CC-213B59E67DA8}"/>
              </a:ext>
            </a:extLst>
          </p:cNvPr>
          <p:cNvSpPr/>
          <p:nvPr/>
        </p:nvSpPr>
        <p:spPr bwMode="auto">
          <a:xfrm>
            <a:off x="6116269" y="5836181"/>
            <a:ext cx="5562706" cy="728369"/>
          </a:xfrm>
          <a:prstGeom prst="wedgeRectCallout">
            <a:avLst>
              <a:gd name="adj1" fmla="val 24"/>
              <a:gd name="adj2" fmla="val -17641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Perform advanced analytics to extract value from data. Work can vary from descriptive analytics to predictive analytics. 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 descr="Text box containing exams associated with each role. Data Analyst is associated with DA-100, Data Engineer is DP-203, Data Scientist is DP-100, and Database Administrator is DP-300.">
            <a:extLst>
              <a:ext uri="{FF2B5EF4-FFF2-40B4-BE49-F238E27FC236}">
                <a16:creationId xmlns:a16="http://schemas.microsoft.com/office/drawing/2014/main" id="{301C56CD-7FB2-EB1E-7CD2-68C8E975FF77}"/>
              </a:ext>
            </a:extLst>
          </p:cNvPr>
          <p:cNvGrpSpPr/>
          <p:nvPr/>
        </p:nvGrpSpPr>
        <p:grpSpPr>
          <a:xfrm>
            <a:off x="751181" y="4524094"/>
            <a:ext cx="10898494" cy="465586"/>
            <a:chOff x="768990" y="5204375"/>
            <a:chExt cx="10898494" cy="5846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3F4D685-E42B-27D2-6C56-6D67CCF0FB99}"/>
                </a:ext>
              </a:extLst>
            </p:cNvPr>
            <p:cNvSpPr/>
            <p:nvPr/>
          </p:nvSpPr>
          <p:spPr bwMode="auto">
            <a:xfrm>
              <a:off x="768990" y="5219526"/>
              <a:ext cx="10898494" cy="569470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7E1337-B4A7-993F-B9FC-1C4953D8EAA5}"/>
                </a:ext>
              </a:extLst>
            </p:cNvPr>
            <p:cNvSpPr txBox="1"/>
            <p:nvPr/>
          </p:nvSpPr>
          <p:spPr>
            <a:xfrm>
              <a:off x="2811561" y="5204375"/>
              <a:ext cx="2597865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PL-300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D0265E-F45C-927B-7E55-B566310AFCC6}"/>
                </a:ext>
              </a:extLst>
            </p:cNvPr>
            <p:cNvSpPr txBox="1"/>
            <p:nvPr/>
          </p:nvSpPr>
          <p:spPr>
            <a:xfrm>
              <a:off x="4919304" y="5204375"/>
              <a:ext cx="2597865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DP-203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50B266-7411-3DE2-E69B-BF2963892BA3}"/>
                </a:ext>
              </a:extLst>
            </p:cNvPr>
            <p:cNvSpPr txBox="1"/>
            <p:nvPr/>
          </p:nvSpPr>
          <p:spPr>
            <a:xfrm>
              <a:off x="7095180" y="5204375"/>
              <a:ext cx="2597865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DP-100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281404-CAE6-F4FF-3D7B-BFF1A6514D46}"/>
                </a:ext>
              </a:extLst>
            </p:cNvPr>
            <p:cNvSpPr txBox="1"/>
            <p:nvPr/>
          </p:nvSpPr>
          <p:spPr>
            <a:xfrm>
              <a:off x="9052318" y="5204375"/>
              <a:ext cx="2597865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DP-300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9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4965-6333-0565-69EB-432F13A4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of a Data Analyst</a:t>
            </a:r>
            <a:endParaRPr lang="en-IN" dirty="0"/>
          </a:p>
        </p:txBody>
      </p:sp>
      <p:pic>
        <p:nvPicPr>
          <p:cNvPr id="3" name="Picture 2" descr="Icon of a series of bars forming a chart">
            <a:extLst>
              <a:ext uri="{FF2B5EF4-FFF2-40B4-BE49-F238E27FC236}">
                <a16:creationId xmlns:a16="http://schemas.microsoft.com/office/drawing/2014/main" id="{9DE9DE8E-4B5D-4ED7-3D63-51BD1EA8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91" y="2152713"/>
            <a:ext cx="1190244" cy="11902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D4817E-AEF4-5FC8-59A6-BBEC8456727B}"/>
              </a:ext>
            </a:extLst>
          </p:cNvPr>
          <p:cNvSpPr/>
          <p:nvPr/>
        </p:nvSpPr>
        <p:spPr bwMode="auto">
          <a:xfrm>
            <a:off x="312738" y="3158707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Prepare</a:t>
            </a:r>
          </a:p>
        </p:txBody>
      </p:sp>
      <p:pic>
        <p:nvPicPr>
          <p:cNvPr id="5" name="Picture 4" descr="Icon of a meter">
            <a:extLst>
              <a:ext uri="{FF2B5EF4-FFF2-40B4-BE49-F238E27FC236}">
                <a16:creationId xmlns:a16="http://schemas.microsoft.com/office/drawing/2014/main" id="{037FFBF5-2823-01B8-5C3B-70D2206FC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806" y="2152713"/>
            <a:ext cx="1190244" cy="1190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779CE6-9B88-0920-F3A2-1C3641D98037}"/>
              </a:ext>
            </a:extLst>
          </p:cNvPr>
          <p:cNvSpPr/>
          <p:nvPr/>
        </p:nvSpPr>
        <p:spPr bwMode="auto">
          <a:xfrm>
            <a:off x="2655954" y="3158707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Model</a:t>
            </a:r>
          </a:p>
        </p:txBody>
      </p:sp>
      <p:pic>
        <p:nvPicPr>
          <p:cNvPr id="7" name="Picture 6" descr="Icon of a lab flask">
            <a:extLst>
              <a:ext uri="{FF2B5EF4-FFF2-40B4-BE49-F238E27FC236}">
                <a16:creationId xmlns:a16="http://schemas.microsoft.com/office/drawing/2014/main" id="{4F1DE2C7-42B8-9B72-81C2-46B0617C5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15" y="2152713"/>
            <a:ext cx="1190244" cy="1190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FCBAB8-C86F-2326-4332-54C073427D00}"/>
              </a:ext>
            </a:extLst>
          </p:cNvPr>
          <p:cNvSpPr/>
          <p:nvPr/>
        </p:nvSpPr>
        <p:spPr bwMode="auto">
          <a:xfrm>
            <a:off x="4999169" y="3158707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Visualize</a:t>
            </a:r>
          </a:p>
        </p:txBody>
      </p:sp>
      <p:pic>
        <p:nvPicPr>
          <p:cNvPr id="9" name="Picture 8" descr="Icon of a wrench and a clipboard">
            <a:extLst>
              <a:ext uri="{FF2B5EF4-FFF2-40B4-BE49-F238E27FC236}">
                <a16:creationId xmlns:a16="http://schemas.microsoft.com/office/drawing/2014/main" id="{DA59DA50-50DD-6BCE-DC97-60F55FBCD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712" y="2152713"/>
            <a:ext cx="1190244" cy="11902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AE791-60F6-2C17-6721-C92C28E11BA8}"/>
              </a:ext>
            </a:extLst>
          </p:cNvPr>
          <p:cNvSpPr/>
          <p:nvPr/>
        </p:nvSpPr>
        <p:spPr bwMode="auto">
          <a:xfrm>
            <a:off x="7342385" y="3158707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Analyze</a:t>
            </a:r>
          </a:p>
        </p:txBody>
      </p:sp>
      <p:pic>
        <p:nvPicPr>
          <p:cNvPr id="11" name="Picture 10" descr="Icon of a top view section of human brain">
            <a:extLst>
              <a:ext uri="{FF2B5EF4-FFF2-40B4-BE49-F238E27FC236}">
                <a16:creationId xmlns:a16="http://schemas.microsoft.com/office/drawing/2014/main" id="{08931BA3-3790-7A9C-CB04-FB91B3AEA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8927" y="2152713"/>
            <a:ext cx="1190244" cy="11902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135980-61EF-7F87-E9F8-988CE152B625}"/>
              </a:ext>
            </a:extLst>
          </p:cNvPr>
          <p:cNvSpPr/>
          <p:nvPr/>
        </p:nvSpPr>
        <p:spPr bwMode="auto">
          <a:xfrm>
            <a:off x="9685598" y="3158707"/>
            <a:ext cx="2198427" cy="713829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Manage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1174166-6929-4304-723D-2985CDECD96F}"/>
              </a:ext>
            </a:extLst>
          </p:cNvPr>
          <p:cNvSpPr/>
          <p:nvPr/>
        </p:nvSpPr>
        <p:spPr bwMode="auto">
          <a:xfrm>
            <a:off x="312738" y="4197964"/>
            <a:ext cx="2237310" cy="2597304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It involves profiling, cleaning and transforming the data in understandable format</a:t>
            </a:r>
          </a:p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This data is thereafter used in model and visualize.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DFE5FAA0-BF7F-AA9D-0C30-7AB28F9D6D6A}"/>
              </a:ext>
            </a:extLst>
          </p:cNvPr>
          <p:cNvSpPr/>
          <p:nvPr/>
        </p:nvSpPr>
        <p:spPr bwMode="auto">
          <a:xfrm>
            <a:off x="2761859" y="4189977"/>
            <a:ext cx="2237310" cy="2639674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define, and create relationships among the tables. </a:t>
            </a:r>
          </a:p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Thereafter, enhance the model by defining metrics and adding custom calculations to enrich your data.</a:t>
            </a:r>
            <a:endParaRPr lang="en-IN" sz="1600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D746534-17A3-0F9D-D48A-92E17FFE77E4}"/>
              </a:ext>
            </a:extLst>
          </p:cNvPr>
          <p:cNvSpPr/>
          <p:nvPr/>
        </p:nvSpPr>
        <p:spPr bwMode="auto">
          <a:xfrm>
            <a:off x="5105075" y="4186813"/>
            <a:ext cx="2237310" cy="2597304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Using appropriate visualizations and interactions, an effective report guides the reader through the content quickly and efficiently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84EE125E-6B5F-38E2-08C8-B84758F00F58}"/>
              </a:ext>
            </a:extLst>
          </p:cNvPr>
          <p:cNvSpPr/>
          <p:nvPr/>
        </p:nvSpPr>
        <p:spPr bwMode="auto">
          <a:xfrm>
            <a:off x="7448288" y="4186812"/>
            <a:ext cx="2237310" cy="2597304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Use analytical capabilities of Power BI to find insights, identify patterns and trends, predict outcomes, and then communicate those insights in such a way that everyone can understand. 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52C0A99-BEF2-1B17-4124-F8093E04A462}"/>
              </a:ext>
            </a:extLst>
          </p:cNvPr>
          <p:cNvSpPr/>
          <p:nvPr/>
        </p:nvSpPr>
        <p:spPr bwMode="auto">
          <a:xfrm>
            <a:off x="9791501" y="4186811"/>
            <a:ext cx="2237310" cy="2597304"/>
          </a:xfrm>
          <a:prstGeom prst="wedgeRectCallout">
            <a:avLst>
              <a:gd name="adj1" fmla="val -22125"/>
              <a:gd name="adj2" fmla="val 487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Management of Power BI assets as listed above,  overseeing the sharing and distribution of items such as reports and dashboards, and ensuring the security of Power BI assets. 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BAB22527-38C8-FC33-EE94-46F0DF395C78}"/>
              </a:ext>
            </a:extLst>
          </p:cNvPr>
          <p:cNvSpPr/>
          <p:nvPr/>
        </p:nvSpPr>
        <p:spPr bwMode="auto">
          <a:xfrm>
            <a:off x="416252" y="1183102"/>
            <a:ext cx="2261003" cy="677101"/>
          </a:xfrm>
          <a:prstGeom prst="wedgeRectCallout">
            <a:avLst>
              <a:gd name="adj1" fmla="val -15983"/>
              <a:gd name="adj2" fmla="val 8073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Connecting With Raw Data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7F733C48-DF21-CFB1-CE55-A4FBF2402081}"/>
              </a:ext>
            </a:extLst>
          </p:cNvPr>
          <p:cNvSpPr/>
          <p:nvPr/>
        </p:nvSpPr>
        <p:spPr bwMode="auto">
          <a:xfrm>
            <a:off x="2738166" y="1175115"/>
            <a:ext cx="2113823" cy="723136"/>
          </a:xfrm>
          <a:prstGeom prst="wedgeRectCallout">
            <a:avLst>
              <a:gd name="adj1" fmla="val -15983"/>
              <a:gd name="adj2" fmla="val 8073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How tables are related to each other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832257EE-B032-A980-4C57-007E43F53E0D}"/>
              </a:ext>
            </a:extLst>
          </p:cNvPr>
          <p:cNvSpPr/>
          <p:nvPr/>
        </p:nvSpPr>
        <p:spPr bwMode="auto">
          <a:xfrm>
            <a:off x="4974817" y="945221"/>
            <a:ext cx="2422747" cy="988805"/>
          </a:xfrm>
          <a:prstGeom prst="wedgeRectCallout">
            <a:avLst>
              <a:gd name="adj1" fmla="val -15164"/>
              <a:gd name="adj2" fmla="val 7070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</a:rPr>
              <a:t>Bring your data to life by creating visualizations in report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7AF7BF0-7A72-34E0-7A5D-8F3220B873AB}"/>
              </a:ext>
            </a:extLst>
          </p:cNvPr>
          <p:cNvSpPr/>
          <p:nvPr/>
        </p:nvSpPr>
        <p:spPr bwMode="auto">
          <a:xfrm>
            <a:off x="7448289" y="945221"/>
            <a:ext cx="2343212" cy="965649"/>
          </a:xfrm>
          <a:prstGeom prst="wedgeRectCallout">
            <a:avLst>
              <a:gd name="adj1" fmla="val -15983"/>
              <a:gd name="adj2" fmla="val 66405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</a:rPr>
              <a:t>Interpret information that is displayed on the report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B7BF359-E8E2-611F-D6D2-1C400C275837}"/>
              </a:ext>
            </a:extLst>
          </p:cNvPr>
          <p:cNvSpPr/>
          <p:nvPr/>
        </p:nvSpPr>
        <p:spPr bwMode="auto">
          <a:xfrm>
            <a:off x="9818713" y="863029"/>
            <a:ext cx="2210098" cy="1081431"/>
          </a:xfrm>
          <a:prstGeom prst="wedgeRectCallout">
            <a:avLst>
              <a:gd name="adj1" fmla="val -15983"/>
              <a:gd name="adj2" fmla="val 6783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</a:rPr>
              <a:t>Manage reports,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</a:rPr>
              <a:t>dashboards,workspaces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</a:rPr>
              <a:t>, datasets, and much more.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9F8B888-AC0D-3933-DF41-C4A0C7F4B361}"/>
              </a:ext>
            </a:extLst>
          </p:cNvPr>
          <p:cNvSpPr/>
          <p:nvPr/>
        </p:nvSpPr>
        <p:spPr bwMode="auto">
          <a:xfrm>
            <a:off x="4974817" y="3733985"/>
            <a:ext cx="7053994" cy="380393"/>
          </a:xfrm>
          <a:prstGeom prst="wedgeRectCallout">
            <a:avLst>
              <a:gd name="adj1" fmla="val -58648"/>
              <a:gd name="adj2" fmla="val -4558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Model has a vital impact on application reporting and data analysis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92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280203" y="1303314"/>
            <a:ext cx="11416497" cy="49947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Q01 – Which data role enables advanced analytics capabilities through reports and visualizations?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/>
              <a:t>A01 – Data Analyst</a:t>
            </a:r>
          </a:p>
          <a:p>
            <a:endParaRPr lang="en-US" sz="2400"/>
          </a:p>
          <a:p>
            <a:r>
              <a:rPr lang="en-US" sz="2400"/>
              <a:t>Q02 – Which data analyst task has critical performance impact on reporting and data analysis?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/>
              <a:t>A02 – Model</a:t>
            </a:r>
          </a:p>
          <a:p>
            <a:endParaRPr lang="en-US" sz="2400"/>
          </a:p>
          <a:p>
            <a:r>
              <a:rPr lang="en-US" sz="2400"/>
              <a:t>Q03 – What is a key benefit of data analysis?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/>
              <a:t>A03 – Informed business decisions.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998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D6EE6-A916-8A24-D86F-D468B059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US" dirty="0"/>
              <a:t>Microsoft </a:t>
            </a:r>
            <a:r>
              <a:rPr lang="en-IN" dirty="0"/>
              <a:t>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61AD-7A14-C7EA-2B42-5C480DFB7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Power BI is a collection of software, services, apps, and connectors.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Provides interactive visualizations with self-service BI capabilities , where end users can create reports and dashboards by themselves, without having to depend on any IT and Database administration.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F02AB8-DD17-BAD7-2903-BBF2076F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2" y="2542205"/>
            <a:ext cx="11350275" cy="38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0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E6C7081670374CB6F5A5C915250DEC" ma:contentTypeVersion="12" ma:contentTypeDescription="Create a new document." ma:contentTypeScope="" ma:versionID="b2f6ab4a92e2d4d1895e0a7e74b9c2c4">
  <xsd:schema xmlns:xsd="http://www.w3.org/2001/XMLSchema" xmlns:xs="http://www.w3.org/2001/XMLSchema" xmlns:p="http://schemas.microsoft.com/office/2006/metadata/properties" xmlns:ns2="d72133df-ddc6-45fd-ab4e-f14db011aa40" xmlns:ns3="488a1db5-df25-43b4-b6c2-d82aeb08202e" targetNamespace="http://schemas.microsoft.com/office/2006/metadata/properties" ma:root="true" ma:fieldsID="7ad5b623c1c7312700a7654d87c3a52e" ns2:_="" ns3:_="">
    <xsd:import namespace="d72133df-ddc6-45fd-ab4e-f14db011aa40"/>
    <xsd:import namespace="488a1db5-df25-43b4-b6c2-d82aeb08202e"/>
    <xsd:element name="properties">
      <xsd:complexType>
        <xsd:sequence>
          <xsd:element name="documentManagement">
            <xsd:complexType>
              <xsd:all>
                <xsd:element ref="ns2:Slide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Slides" ma:index="4" nillable="true" ma:displayName="Slides" ma:hidden="true" ma:internalName="Slides" ma:readOnly="false" ma:percentage="FALSE">
      <xsd:simpleType>
        <xsd:restriction base="dms:Number"/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8a1db5-df25-43b4-b6c2-d82aeb0820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>John Mckeever</DisplayName>
        <AccountId>1629</AccountId>
        <AccountType/>
      </UserInfo>
    </SharedWithUsers>
    <Slides xmlns="d72133df-ddc6-45fd-ab4e-f14db011aa40" xsi:nil="true"/>
  </documentManagement>
</p:properties>
</file>

<file path=customXml/itemProps1.xml><?xml version="1.0" encoding="utf-8"?>
<ds:datastoreItem xmlns:ds="http://schemas.openxmlformats.org/officeDocument/2006/customXml" ds:itemID="{1845FC8D-1DE6-4E60-AE71-27B3CACE3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2133df-ddc6-45fd-ab4e-f14db011aa40"/>
    <ds:schemaRef ds:uri="488a1db5-df25-43b4-b6c2-d82aeb0820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9EA2BC-1CE9-4C85-9716-ECCAE8B6A90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a072cdd-1d57-478e-a884-066ae171748b"/>
    <ds:schemaRef ds:uri="http://purl.org/dc/elements/1.1/"/>
    <ds:schemaRef ds:uri="http://schemas.microsoft.com/office/2006/metadata/properties"/>
    <ds:schemaRef ds:uri="http://purl.org/dc/terms/"/>
    <ds:schemaRef ds:uri="f3573a19-9a46-4cc4-81cb-2f2f4e81e8e1"/>
    <ds:schemaRef ds:uri="http://www.w3.org/XML/1998/namespace"/>
    <ds:schemaRef ds:uri="http://purl.org/dc/dcmitype/"/>
    <ds:schemaRef ds:uri="d72133df-ddc6-45fd-ab4e-f14db011aa4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1074</Words>
  <Application>Microsoft Office PowerPoint</Application>
  <PresentationFormat>Widescreen</PresentationFormat>
  <Paragraphs>118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</vt:lpstr>
      <vt:lpstr>Calibri</vt:lpstr>
      <vt:lpstr>Courier New</vt:lpstr>
      <vt:lpstr>Montserrat Black</vt:lpstr>
      <vt:lpstr>Montserrat Extra Bold</vt:lpstr>
      <vt:lpstr>Montserrat ExtraBold</vt:lpstr>
      <vt:lpstr>Segoe UI</vt:lpstr>
      <vt:lpstr>Segoe UI Semilight</vt:lpstr>
      <vt:lpstr>Wingdings</vt:lpstr>
      <vt:lpstr>Office Theme</vt:lpstr>
      <vt:lpstr>Bitmap Image</vt:lpstr>
      <vt:lpstr>Power BI Overview</vt:lpstr>
      <vt:lpstr>Power BI Overview</vt:lpstr>
      <vt:lpstr>Lesson 1: Data Analytics and Microsoft</vt:lpstr>
      <vt:lpstr>Introduction</vt:lpstr>
      <vt:lpstr>Overview of Data Analysis</vt:lpstr>
      <vt:lpstr>Roles in Data Analysis</vt:lpstr>
      <vt:lpstr>Tasks of a Data Analyst</vt:lpstr>
      <vt:lpstr>Knowledge Check</vt:lpstr>
      <vt:lpstr>What is Microsoft Power BI</vt:lpstr>
      <vt:lpstr>What is Microsoft Power BI</vt:lpstr>
      <vt:lpstr>Parts of Power BI</vt:lpstr>
      <vt:lpstr>Common Flow Of Activity</vt:lpstr>
      <vt:lpstr>Architecture</vt:lpstr>
      <vt:lpstr>Building Blocks of Power BI</vt:lpstr>
      <vt:lpstr>Power BI Desktop</vt:lpstr>
      <vt:lpstr>Power BI Desktop</vt:lpstr>
      <vt:lpstr>Touring and Using Power BI</vt:lpstr>
      <vt:lpstr>Knowledge Check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Munish Arora</cp:lastModifiedBy>
  <cp:revision>165</cp:revision>
  <dcterms:created xsi:type="dcterms:W3CDTF">2019-12-09T16:47:03Z</dcterms:created>
  <dcterms:modified xsi:type="dcterms:W3CDTF">2022-10-29T06:32:36Z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0x010100B2E6C7081670374CB6F5A5C915250DEC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